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Proxima Nova"/>
      <p:regular r:id="rId27"/>
      <p:bold r:id="rId28"/>
      <p:italic r:id="rId29"/>
      <p:boldItalic r:id="rId30"/>
    </p:embeddedFont>
    <p:embeddedFont>
      <p:font typeface="Roboto"/>
      <p:regular r:id="rId31"/>
      <p:bold r:id="rId32"/>
      <p:italic r:id="rId33"/>
      <p:boldItalic r:id="rId34"/>
    </p:embeddedFont>
    <p:embeddedFont>
      <p:font typeface="Merriweather"/>
      <p:regular r:id="rId35"/>
      <p:bold r:id="rId36"/>
      <p:italic r:id="rId37"/>
      <p:boldItalic r:id="rId38"/>
    </p:embeddedFont>
    <p:embeddedFont>
      <p:font typeface="Alfa Slab One"/>
      <p:regular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ProximaNova-bold.fntdata"/><Relationship Id="rId27" Type="http://schemas.openxmlformats.org/officeDocument/2006/relationships/font" Target="fonts/ProximaNov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roximaNova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regular.fntdata"/><Relationship Id="rId30" Type="http://schemas.openxmlformats.org/officeDocument/2006/relationships/font" Target="fonts/ProximaNova-boldItalic.fntdata"/><Relationship Id="rId11" Type="http://schemas.openxmlformats.org/officeDocument/2006/relationships/slide" Target="slides/slide6.xml"/><Relationship Id="rId33" Type="http://schemas.openxmlformats.org/officeDocument/2006/relationships/font" Target="fonts/Roboto-italic.fntdata"/><Relationship Id="rId10" Type="http://schemas.openxmlformats.org/officeDocument/2006/relationships/slide" Target="slides/slide5.xml"/><Relationship Id="rId32" Type="http://schemas.openxmlformats.org/officeDocument/2006/relationships/font" Target="fonts/Roboto-bold.fntdata"/><Relationship Id="rId13" Type="http://schemas.openxmlformats.org/officeDocument/2006/relationships/slide" Target="slides/slide8.xml"/><Relationship Id="rId35" Type="http://schemas.openxmlformats.org/officeDocument/2006/relationships/font" Target="fonts/Merriweather-regular.fntdata"/><Relationship Id="rId12" Type="http://schemas.openxmlformats.org/officeDocument/2006/relationships/slide" Target="slides/slide7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10.xml"/><Relationship Id="rId37" Type="http://schemas.openxmlformats.org/officeDocument/2006/relationships/font" Target="fonts/Merriweather-italic.fntdata"/><Relationship Id="rId14" Type="http://schemas.openxmlformats.org/officeDocument/2006/relationships/slide" Target="slides/slide9.xml"/><Relationship Id="rId36" Type="http://schemas.openxmlformats.org/officeDocument/2006/relationships/font" Target="fonts/Merriweather-bold.fntdata"/><Relationship Id="rId17" Type="http://schemas.openxmlformats.org/officeDocument/2006/relationships/slide" Target="slides/slide12.xml"/><Relationship Id="rId39" Type="http://schemas.openxmlformats.org/officeDocument/2006/relationships/font" Target="fonts/AlfaSlabOne-regular.fntdata"/><Relationship Id="rId16" Type="http://schemas.openxmlformats.org/officeDocument/2006/relationships/slide" Target="slides/slide11.xml"/><Relationship Id="rId38" Type="http://schemas.openxmlformats.org/officeDocument/2006/relationships/font" Target="fonts/Merriweather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b506a83450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2b506a83450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b506a83450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b506a83450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b506a83450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b506a83450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7f796c7c18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7f796c7c18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Helps move things from short-term to long-term memory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b506a83450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b506a83450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https://help.tableau.com/current/pro/desktop/en-us/story_best_practices.htm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b506a83450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b506a83450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https://public.tableau.com/en-us/gallery/arsenal-injury-crisis?_fsi=RZSnCi5L</a:t>
            </a:r>
            <a:endParaRPr>
              <a:solidFill>
                <a:srgbClr val="333333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What it does</a:t>
            </a:r>
            <a:r>
              <a:rPr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: Uses a chronology to illustrate a trend.</a:t>
            </a:r>
            <a:endParaRPr>
              <a:solidFill>
                <a:srgbClr val="333333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Discussions it starts</a:t>
            </a:r>
            <a:r>
              <a:rPr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: Why did this happen, or why does it keep happening? What can we do prevent or make this happen?</a:t>
            </a:r>
            <a:endParaRPr>
              <a:solidFill>
                <a:srgbClr val="333333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Have students visit examples and get an introduction to story points</a:t>
            </a:r>
            <a:endParaRPr>
              <a:solidFill>
                <a:srgbClr val="333333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b506a83450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b506a83450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What it does</a:t>
            </a:r>
            <a:r>
              <a:rPr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: Sets context so that your audience better understands what's going on in a particular category.</a:t>
            </a:r>
            <a:endParaRPr>
              <a:solidFill>
                <a:srgbClr val="333333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Discussions it starts</a:t>
            </a:r>
            <a:r>
              <a:rPr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: Why is this person, place or thing different? How does the performance of this person, place, or thing compare?</a:t>
            </a:r>
            <a:endParaRPr>
              <a:solidFill>
                <a:srgbClr val="333333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Examples</a:t>
            </a:r>
            <a:r>
              <a:rPr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: </a:t>
            </a:r>
            <a:r>
              <a:rPr lang="en-GB">
                <a:solidFill>
                  <a:srgbClr val="FF6D02"/>
                </a:solidFill>
                <a:latin typeface="Merriweather"/>
                <a:ea typeface="Merriweather"/>
                <a:cs typeface="Merriweather"/>
                <a:sym typeface="Merriweather"/>
              </a:rPr>
              <a:t>Tell Me About Will: https://public.tableau.com/en-us/gallery/tell-me-about-will?_fsi=RZSnCi5L</a:t>
            </a:r>
            <a:endParaRPr>
              <a:solidFill>
                <a:srgbClr val="FF6D0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, </a:t>
            </a:r>
            <a:r>
              <a:rPr lang="en-GB">
                <a:solidFill>
                  <a:srgbClr val="FF6D02"/>
                </a:solidFill>
                <a:latin typeface="Merriweather"/>
                <a:ea typeface="Merriweather"/>
                <a:cs typeface="Merriweather"/>
                <a:sym typeface="Merriweather"/>
              </a:rPr>
              <a:t>The Simpsons Vizipedia: https://public.tableau.com/en-us/gallery/visualizing-simpsons?_fsi=RZSnCi5L</a:t>
            </a:r>
            <a:endParaRPr>
              <a:solidFill>
                <a:srgbClr val="FF6D0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b506a83450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b506a83450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What it does</a:t>
            </a:r>
            <a:r>
              <a:rPr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: Describes how something your audience cares about relates to the bigger picture.</a:t>
            </a:r>
            <a:endParaRPr>
              <a:solidFill>
                <a:srgbClr val="333333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Discussion it starts</a:t>
            </a:r>
            <a:r>
              <a:rPr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: How does something you care about compare to the bigger picture? What effect does one area have on the bigger picture?</a:t>
            </a:r>
            <a:endParaRPr>
              <a:solidFill>
                <a:srgbClr val="333333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Example</a:t>
            </a:r>
            <a:r>
              <a:rPr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: </a:t>
            </a:r>
            <a:r>
              <a:rPr lang="en-GB">
                <a:solidFill>
                  <a:srgbClr val="FF6D02"/>
                </a:solidFill>
                <a:latin typeface="Merriweather"/>
                <a:ea typeface="Merriweather"/>
                <a:cs typeface="Merriweather"/>
                <a:sym typeface="Merriweather"/>
              </a:rPr>
              <a:t>Vancouver Cyclists: https://public.tableau.com/en-us/gallery/vancouver-cyclists?_fsi=RZSnCi5L</a:t>
            </a:r>
            <a:endParaRPr>
              <a:solidFill>
                <a:srgbClr val="FF6D0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b506a83450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b506a83450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What it does</a:t>
            </a:r>
            <a:r>
              <a:rPr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: Shows how two or more subjects differ.</a:t>
            </a:r>
            <a:endParaRPr>
              <a:solidFill>
                <a:srgbClr val="333333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Discussions it starts</a:t>
            </a:r>
            <a:r>
              <a:rPr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: Why are these items different? How can we make A perform like B? Which area should we focus on and which area is doing fine?</a:t>
            </a:r>
            <a:endParaRPr>
              <a:solidFill>
                <a:srgbClr val="333333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Example</a:t>
            </a:r>
            <a:r>
              <a:rPr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: </a:t>
            </a:r>
            <a:r>
              <a:rPr lang="en-GB">
                <a:solidFill>
                  <a:srgbClr val="FF6D02"/>
                </a:solidFill>
                <a:latin typeface="Merriweather"/>
                <a:ea typeface="Merriweather"/>
                <a:cs typeface="Merriweather"/>
                <a:sym typeface="Merriweather"/>
              </a:rPr>
              <a:t>The Pyramids of Egypt: https://public.tableau.com/en-us/gallery/pyramids-egypt?_fsi=RZSnCi5L </a:t>
            </a:r>
            <a:endParaRPr>
              <a:solidFill>
                <a:srgbClr val="FF6D0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b506a83450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b506a83450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What it does</a:t>
            </a:r>
            <a:r>
              <a:rPr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: Highlights important shifts when one category overtakes another.</a:t>
            </a:r>
            <a:endParaRPr>
              <a:solidFill>
                <a:srgbClr val="333333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Discussions it starts</a:t>
            </a:r>
            <a:r>
              <a:rPr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: What causes these shifts? Are these shifts good or bad? How do these shifts affect other aspects of our plan?</a:t>
            </a:r>
            <a:endParaRPr>
              <a:solidFill>
                <a:srgbClr val="333333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Example</a:t>
            </a:r>
            <a:r>
              <a:rPr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: </a:t>
            </a:r>
            <a:r>
              <a:rPr lang="en-GB">
                <a:solidFill>
                  <a:srgbClr val="FF6D02"/>
                </a:solidFill>
                <a:latin typeface="Merriweather"/>
                <a:ea typeface="Merriweather"/>
                <a:cs typeface="Merriweather"/>
                <a:sym typeface="Merriweather"/>
              </a:rPr>
              <a:t>US vs. THEM: https://public.tableau.com/en-us/gallery/political-polarization-us?_fsi=RZSnCi5L</a:t>
            </a:r>
            <a:endParaRPr>
              <a:solidFill>
                <a:srgbClr val="FF6D0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b506a83450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b506a83450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What it does</a:t>
            </a:r>
            <a:r>
              <a:rPr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: Explains a subject by dividing it into types or categories.</a:t>
            </a:r>
            <a:endParaRPr>
              <a:solidFill>
                <a:srgbClr val="333333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Discussions it starts</a:t>
            </a:r>
            <a:r>
              <a:rPr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: Is there a particular category we should focus on more? How much do these items affect the metric we care about?</a:t>
            </a:r>
            <a:endParaRPr>
              <a:solidFill>
                <a:srgbClr val="333333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Example</a:t>
            </a:r>
            <a:r>
              <a:rPr lang="en-GB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: </a:t>
            </a:r>
            <a:r>
              <a:rPr lang="en-GB">
                <a:solidFill>
                  <a:srgbClr val="FF6D02"/>
                </a:solidFill>
                <a:latin typeface="Merriweather"/>
                <a:ea typeface="Merriweather"/>
                <a:cs typeface="Merriweather"/>
                <a:sym typeface="Merriweather"/>
              </a:rPr>
              <a:t>Planet Earth: https://public.tableau.com/profile/steph.baranya?_fsi=RZSnCi5L#!/vizhome/PlanetEarth___/Injustafewstepsyouwillhopefullygetinvolved</a:t>
            </a:r>
            <a:endParaRPr>
              <a:solidFill>
                <a:srgbClr val="FF6D0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7f796c7c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7f796c7c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b506a83450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b506a83450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What it does</a:t>
            </a:r>
            <a:r>
              <a:rPr lang="en-GB">
                <a:solidFill>
                  <a:schemeClr val="dk1"/>
                </a:solidFill>
              </a:rPr>
              <a:t>: Shows anomalies or where things are exceptionally different.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Discussions it starts</a:t>
            </a:r>
            <a:r>
              <a:rPr lang="en-GB">
                <a:solidFill>
                  <a:schemeClr val="dk1"/>
                </a:solidFill>
              </a:rPr>
              <a:t>: Why is this item different?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Example</a:t>
            </a:r>
            <a:r>
              <a:rPr lang="en-GB">
                <a:solidFill>
                  <a:schemeClr val="dk1"/>
                </a:solidFill>
              </a:rPr>
              <a:t>: </a:t>
            </a:r>
            <a:r>
              <a:rPr lang="en-GB">
                <a:solidFill>
                  <a:srgbClr val="FF6D02"/>
                </a:solidFill>
              </a:rPr>
              <a:t>SOS Children's Villages: https://public.tableau.com/profile/steph.baranya?_fsi=RZSnCi5L#!/vizhome/PlanetEarth___/Injustafewstepsyouwillhopefullygetinvolved</a:t>
            </a:r>
            <a:endParaRPr>
              <a:solidFill>
                <a:srgbClr val="FF6D0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b506a83450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b506a83450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b506a83450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b506a83450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f796c7c1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f796c7c1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f796c7c1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f796c7c1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f796c7c18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f796c7c1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f796c7c18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f796c7c1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b506a83450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b506a83450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b506a83450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b506a83450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docs.google.com/document/d/1VTHmXCvZye4NN1XEN28QTT7kybuTa5xzuXGYtnLmYqc/edit?usp=sharing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Storyboards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Spoken or Written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--What role will your audience play?</a:t>
            </a:r>
            <a:endParaRPr/>
          </a:p>
        </p:txBody>
      </p:sp>
      <p:pic>
        <p:nvPicPr>
          <p:cNvPr id="144" name="Google Shape;14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562" y="1860724"/>
            <a:ext cx="8340876" cy="303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Repetition</a:t>
            </a:r>
            <a:endParaRPr/>
          </a:p>
        </p:txBody>
      </p:sp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62400"/>
            <a:ext cx="8839196" cy="24187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all learn </a:t>
            </a:r>
            <a:r>
              <a:rPr lang="en-GB"/>
              <a:t>by</a:t>
            </a:r>
            <a:r>
              <a:rPr lang="en-GB"/>
              <a:t> … repetition! </a:t>
            </a:r>
            <a:endParaRPr/>
          </a:p>
        </p:txBody>
      </p:sp>
      <p:sp>
        <p:nvSpPr>
          <p:cNvPr id="156" name="Google Shape;156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Repeat information enough, and people will remember.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So when you present, tell your audience about what you are going to tell them.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Then discuss it with them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And </a:t>
            </a:r>
            <a:r>
              <a:rPr lang="en-GB"/>
              <a:t>conclude</a:t>
            </a:r>
            <a:r>
              <a:rPr lang="en-GB"/>
              <a:t> by summarising what you just told them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Seven Types of Data Stories	</a:t>
            </a:r>
            <a:endParaRPr/>
          </a:p>
        </p:txBody>
      </p:sp>
      <p:sp>
        <p:nvSpPr>
          <p:cNvPr id="162" name="Google Shape;162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Change over time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Drill Down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Zoom Out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Contrast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Intersections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Factors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Outliers</a:t>
            </a:r>
            <a:endParaRPr/>
          </a:p>
        </p:txBody>
      </p:sp>
      <p:pic>
        <p:nvPicPr>
          <p:cNvPr id="163" name="Google Shape;16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3548" y="1259025"/>
            <a:ext cx="4818749" cy="3765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Change Over Time</a:t>
            </a:r>
            <a:endParaRPr/>
          </a:p>
        </p:txBody>
      </p:sp>
      <p:pic>
        <p:nvPicPr>
          <p:cNvPr id="169" name="Google Shape;16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2247" y="-3"/>
            <a:ext cx="1899300" cy="16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08161" y="1152475"/>
            <a:ext cx="4327675" cy="397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Drill Down	</a:t>
            </a:r>
            <a:endParaRPr/>
          </a:p>
        </p:txBody>
      </p:sp>
      <p:pic>
        <p:nvPicPr>
          <p:cNvPr id="176" name="Google Shape;17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6650" y="134413"/>
            <a:ext cx="2334775" cy="119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7200" y="1017725"/>
            <a:ext cx="5809596" cy="412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Zoom Out</a:t>
            </a:r>
            <a:endParaRPr/>
          </a:p>
        </p:txBody>
      </p:sp>
      <p:pic>
        <p:nvPicPr>
          <p:cNvPr id="183" name="Google Shape;18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5575" y="1017725"/>
            <a:ext cx="4652850" cy="399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18275" y="-2"/>
            <a:ext cx="2025725" cy="146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Contrast</a:t>
            </a:r>
            <a:endParaRPr/>
          </a:p>
        </p:txBody>
      </p:sp>
      <p:pic>
        <p:nvPicPr>
          <p:cNvPr id="190" name="Google Shape;19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7760" y="0"/>
            <a:ext cx="466847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61645" y="117495"/>
            <a:ext cx="1982350" cy="122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Intersections</a:t>
            </a:r>
            <a:endParaRPr/>
          </a:p>
        </p:txBody>
      </p:sp>
      <p:pic>
        <p:nvPicPr>
          <p:cNvPr id="197" name="Google Shape;19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6713" y="1017725"/>
            <a:ext cx="4930571" cy="3820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3400" y="79221"/>
            <a:ext cx="1940600" cy="152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Factors	</a:t>
            </a:r>
            <a:endParaRPr/>
          </a:p>
        </p:txBody>
      </p:sp>
      <p:pic>
        <p:nvPicPr>
          <p:cNvPr id="204" name="Google Shape;20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5438" y="36775"/>
            <a:ext cx="5193124" cy="506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40825" y="123938"/>
            <a:ext cx="1537200" cy="121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Learning outcomes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a story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When to use a story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Pulling together your storyboard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When to present a story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Outliers</a:t>
            </a:r>
            <a:endParaRPr/>
          </a:p>
        </p:txBody>
      </p:sp>
      <p:pic>
        <p:nvPicPr>
          <p:cNvPr id="211" name="Google Shape;21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5250" y="445025"/>
            <a:ext cx="4456051" cy="457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42675" y="105261"/>
            <a:ext cx="1431950" cy="125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Storyboard in Flourish</a:t>
            </a:r>
            <a:endParaRPr/>
          </a:p>
        </p:txBody>
      </p:sp>
      <p:sp>
        <p:nvSpPr>
          <p:cNvPr id="218" name="Google Shape;218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Go to this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link </a:t>
            </a:r>
            <a:r>
              <a:rPr lang="en-GB"/>
              <a:t>or the URL in moodle that is named create a story with Flourish.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200" y="184600"/>
            <a:ext cx="8572500" cy="482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*magic* of story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‘good’ story is captivating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The audience need to remember your insights. A good story is always memorable.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Communicating using stories is as new as Homer.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A story has a beginning, middle and end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Story’s story</a:t>
            </a:r>
            <a:endParaRPr/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17"/>
          <p:cNvGrpSpPr/>
          <p:nvPr/>
        </p:nvGrpSpPr>
        <p:grpSpPr>
          <a:xfrm>
            <a:off x="5632317" y="1189775"/>
            <a:ext cx="3305700" cy="3483050"/>
            <a:chOff x="5632317" y="1189775"/>
            <a:chExt cx="3305700" cy="3483050"/>
          </a:xfrm>
        </p:grpSpPr>
        <p:sp>
          <p:nvSpPr>
            <p:cNvPr id="81" name="Google Shape;81;p17"/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D838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End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2" name="Google Shape;82;p17"/>
            <p:cNvSpPr txBox="1"/>
            <p:nvPr/>
          </p:nvSpPr>
          <p:spPr>
            <a:xfrm>
              <a:off x="6167063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Or resolution..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End with a clear plan of what is next. 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What you propose and why.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Try to tie it back to the beginning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3" name="Google Shape;83;p17"/>
          <p:cNvGrpSpPr/>
          <p:nvPr/>
        </p:nvGrpSpPr>
        <p:grpSpPr>
          <a:xfrm>
            <a:off x="0" y="1189989"/>
            <a:ext cx="3546900" cy="3482836"/>
            <a:chOff x="0" y="1189989"/>
            <a:chExt cx="3546900" cy="3482836"/>
          </a:xfrm>
        </p:grpSpPr>
        <p:sp>
          <p:nvSpPr>
            <p:cNvPr id="84" name="Google Shape;84;p17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fmla="val 50000" name="adj"/>
              </a:avLst>
            </a:prstGeom>
            <a:solidFill>
              <a:srgbClr val="8020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Beginning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5" name="Google Shape;85;p17"/>
            <p:cNvSpPr txBox="1"/>
            <p:nvPr/>
          </p:nvSpPr>
          <p:spPr>
            <a:xfrm>
              <a:off x="655361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Or setup…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You set the story and main elements: players, setting, desired outcomes, unresolved problem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You build the context for your audience.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6" name="Google Shape;86;p17"/>
          <p:cNvGrpSpPr/>
          <p:nvPr/>
        </p:nvGrpSpPr>
        <p:grpSpPr>
          <a:xfrm>
            <a:off x="2944204" y="1189775"/>
            <a:ext cx="3305700" cy="3483050"/>
            <a:chOff x="2944204" y="1189775"/>
            <a:chExt cx="3305700" cy="3483050"/>
          </a:xfrm>
        </p:grpSpPr>
        <p:sp>
          <p:nvSpPr>
            <p:cNvPr id="87" name="Google Shape;87;p17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B02C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Middle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8" name="Google Shape;88;p17"/>
            <p:cNvSpPr txBox="1"/>
            <p:nvPr/>
          </p:nvSpPr>
          <p:spPr>
            <a:xfrm>
              <a:off x="3478949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Or conflict…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The longest section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Roboto"/>
                <a:buChar char="●"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Proposes solutions &amp; </a:t>
              </a:r>
              <a:r>
                <a:rPr lang="en-GB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alternatives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Roboto"/>
                <a:buChar char="●"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Gives examples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Roboto"/>
                <a:buChar char="●"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Improves on the context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Font typeface="Roboto"/>
                <a:buChar char="●"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Discusses pros and cons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200">
                  <a:latin typeface="Roboto"/>
                  <a:ea typeface="Roboto"/>
                  <a:cs typeface="Roboto"/>
                  <a:sym typeface="Roboto"/>
                </a:rPr>
                <a:t>Think about who your audience is. Why are they there?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Scenario: Happy vets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Your local vet store is running a pet adoption </a:t>
            </a:r>
            <a:r>
              <a:rPr lang="en-GB"/>
              <a:t>scheme. The vet needs to increase pet adoptions, whilst need extra support from the local community centre. The vet organises a presentation to the local community to persuade them to allow the vet to arrange a pet adoption event free of charge during the summer.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Happy vets: Use the story’s elements</a:t>
            </a:r>
            <a:endParaRPr/>
          </a:p>
        </p:txBody>
      </p:sp>
      <p:grpSp>
        <p:nvGrpSpPr>
          <p:cNvPr id="100" name="Google Shape;100;p19"/>
          <p:cNvGrpSpPr/>
          <p:nvPr/>
        </p:nvGrpSpPr>
        <p:grpSpPr>
          <a:xfrm>
            <a:off x="6254516" y="1318143"/>
            <a:ext cx="2604522" cy="2460300"/>
            <a:chOff x="6254516" y="1318143"/>
            <a:chExt cx="2604522" cy="2460300"/>
          </a:xfrm>
        </p:grpSpPr>
        <p:sp>
          <p:nvSpPr>
            <p:cNvPr id="101" name="Google Shape;101;p19"/>
            <p:cNvSpPr/>
            <p:nvPr/>
          </p:nvSpPr>
          <p:spPr>
            <a:xfrm rot="2700000">
              <a:off x="7239866" y="1053398"/>
              <a:ext cx="489601" cy="2989789"/>
            </a:xfrm>
            <a:prstGeom prst="roundRect">
              <a:avLst>
                <a:gd fmla="val 50000" name="adj"/>
              </a:avLst>
            </a:prstGeom>
            <a:solidFill>
              <a:srgbClr val="D838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9"/>
            <p:cNvSpPr/>
            <p:nvPr/>
          </p:nvSpPr>
          <p:spPr>
            <a:xfrm>
              <a:off x="6443962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solidFill>
                    <a:srgbClr val="D83829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b="1" sz="900">
                <a:solidFill>
                  <a:srgbClr val="D8382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3" name="Google Shape;103;p19"/>
            <p:cNvSpPr txBox="1"/>
            <p:nvPr/>
          </p:nvSpPr>
          <p:spPr>
            <a:xfrm rot="-2700000">
              <a:off x="6375763" y="2297099"/>
              <a:ext cx="2378424" cy="3428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Ending</a:t>
              </a:r>
              <a:endParaRPr b="1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4" name="Google Shape;104;p19"/>
            <p:cNvSpPr txBox="1"/>
            <p:nvPr/>
          </p:nvSpPr>
          <p:spPr>
            <a:xfrm rot="-2700000">
              <a:off x="6788358" y="2571061"/>
              <a:ext cx="2242660" cy="4425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List of resources we need to run the scheme, showcasing the vital role of the playground, vet and location.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5" name="Google Shape;105;p19"/>
          <p:cNvGrpSpPr/>
          <p:nvPr/>
        </p:nvGrpSpPr>
        <p:grpSpPr>
          <a:xfrm>
            <a:off x="4761418" y="1318143"/>
            <a:ext cx="2604522" cy="2460300"/>
            <a:chOff x="4761418" y="1318143"/>
            <a:chExt cx="2604522" cy="2460300"/>
          </a:xfrm>
        </p:grpSpPr>
        <p:sp>
          <p:nvSpPr>
            <p:cNvPr id="106" name="Google Shape;106;p19"/>
            <p:cNvSpPr/>
            <p:nvPr/>
          </p:nvSpPr>
          <p:spPr>
            <a:xfrm rot="2700000">
              <a:off x="5746767" y="1053398"/>
              <a:ext cx="489601" cy="2989789"/>
            </a:xfrm>
            <a:prstGeom prst="roundRect">
              <a:avLst>
                <a:gd fmla="val 50000" name="adj"/>
              </a:avLst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9"/>
            <p:cNvSpPr/>
            <p:nvPr/>
          </p:nvSpPr>
          <p:spPr>
            <a:xfrm>
              <a:off x="4950863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solidFill>
                    <a:srgbClr val="BE2F22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b="1" sz="900">
                <a:solidFill>
                  <a:srgbClr val="BE2F2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" name="Google Shape;108;p19"/>
            <p:cNvSpPr txBox="1"/>
            <p:nvPr/>
          </p:nvSpPr>
          <p:spPr>
            <a:xfrm rot="-2700000">
              <a:off x="4896424" y="2302799"/>
              <a:ext cx="2362302" cy="3428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Falling action</a:t>
              </a:r>
              <a:endParaRPr b="1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" name="Google Shape;109;p19"/>
            <p:cNvSpPr txBox="1"/>
            <p:nvPr/>
          </p:nvSpPr>
          <p:spPr>
            <a:xfrm rot="-2700000">
              <a:off x="5295260" y="2571061"/>
              <a:ext cx="2242660" cy="4425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However, when we run the event near a playground, children go there and parents have the time they need to adopt more animals! 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0" name="Google Shape;110;p19"/>
          <p:cNvGrpSpPr/>
          <p:nvPr/>
        </p:nvGrpSpPr>
        <p:grpSpPr>
          <a:xfrm>
            <a:off x="3269751" y="1318143"/>
            <a:ext cx="2604522" cy="2460300"/>
            <a:chOff x="3269751" y="1318143"/>
            <a:chExt cx="2604522" cy="2460300"/>
          </a:xfrm>
        </p:grpSpPr>
        <p:sp>
          <p:nvSpPr>
            <p:cNvPr id="111" name="Google Shape;111;p19"/>
            <p:cNvSpPr/>
            <p:nvPr/>
          </p:nvSpPr>
          <p:spPr>
            <a:xfrm rot="2700000">
              <a:off x="4255100" y="1053398"/>
              <a:ext cx="489601" cy="2989789"/>
            </a:xfrm>
            <a:prstGeom prst="roundRect">
              <a:avLst>
                <a:gd fmla="val 50000" name="adj"/>
              </a:avLst>
            </a:prstGeom>
            <a:solidFill>
              <a:srgbClr val="B02C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9"/>
            <p:cNvSpPr/>
            <p:nvPr/>
          </p:nvSpPr>
          <p:spPr>
            <a:xfrm>
              <a:off x="3459197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solidFill>
                    <a:srgbClr val="B02C20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900">
                <a:solidFill>
                  <a:srgbClr val="B02C2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3" name="Google Shape;113;p19"/>
            <p:cNvSpPr txBox="1"/>
            <p:nvPr/>
          </p:nvSpPr>
          <p:spPr>
            <a:xfrm rot="-2700000">
              <a:off x="3404724" y="2302799"/>
              <a:ext cx="2362302" cy="3428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Climax </a:t>
              </a:r>
              <a:endParaRPr b="1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4" name="Google Shape;114;p19"/>
            <p:cNvSpPr txBox="1"/>
            <p:nvPr/>
          </p:nvSpPr>
          <p:spPr>
            <a:xfrm rot="-2700000">
              <a:off x="3803593" y="2571061"/>
              <a:ext cx="2242660" cy="4425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Too many animals are ending up strays on the streets! ! 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5" name="Google Shape;115;p19"/>
          <p:cNvGrpSpPr/>
          <p:nvPr/>
        </p:nvGrpSpPr>
        <p:grpSpPr>
          <a:xfrm>
            <a:off x="1776626" y="1318143"/>
            <a:ext cx="2604522" cy="2460300"/>
            <a:chOff x="1776626" y="1318143"/>
            <a:chExt cx="2604522" cy="2460300"/>
          </a:xfrm>
        </p:grpSpPr>
        <p:grpSp>
          <p:nvGrpSpPr>
            <p:cNvPr id="116" name="Google Shape;116;p19"/>
            <p:cNvGrpSpPr/>
            <p:nvPr/>
          </p:nvGrpSpPr>
          <p:grpSpPr>
            <a:xfrm>
              <a:off x="1776626" y="1318143"/>
              <a:ext cx="2604522" cy="2460300"/>
              <a:chOff x="1776626" y="1318143"/>
              <a:chExt cx="2604522" cy="2460300"/>
            </a:xfrm>
          </p:grpSpPr>
          <p:sp>
            <p:nvSpPr>
              <p:cNvPr id="117" name="Google Shape;117;p19"/>
              <p:cNvSpPr/>
              <p:nvPr/>
            </p:nvSpPr>
            <p:spPr>
              <a:xfrm rot="2700000">
                <a:off x="2761975" y="1053398"/>
                <a:ext cx="489601" cy="2989789"/>
              </a:xfrm>
              <a:prstGeom prst="roundRect">
                <a:avLst>
                  <a:gd fmla="val 50000" name="adj"/>
                </a:avLst>
              </a:prstGeom>
              <a:solidFill>
                <a:srgbClr val="A72A1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19"/>
              <p:cNvSpPr txBox="1"/>
              <p:nvPr/>
            </p:nvSpPr>
            <p:spPr>
              <a:xfrm rot="-2700000">
                <a:off x="1899549" y="2297849"/>
                <a:ext cx="2376303" cy="34280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11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Rising Action</a:t>
                </a:r>
                <a:endParaRPr b="1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9" name="Google Shape;119;p19"/>
              <p:cNvSpPr txBox="1"/>
              <p:nvPr/>
            </p:nvSpPr>
            <p:spPr>
              <a:xfrm rot="-2700000">
                <a:off x="2310468" y="2571061"/>
                <a:ext cx="2242660" cy="4425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-GB" sz="800">
                    <a:latin typeface="Roboto"/>
                    <a:ea typeface="Roboto"/>
                    <a:cs typeface="Roboto"/>
                    <a:sym typeface="Roboto"/>
                  </a:rPr>
                  <a:t>But too few pets are adopted and it is cat litter season! The vet cannot give home to more animals, and many must go..</a:t>
                </a:r>
                <a:endParaRPr b="1" sz="8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20" name="Google Shape;120;p19"/>
            <p:cNvSpPr/>
            <p:nvPr/>
          </p:nvSpPr>
          <p:spPr>
            <a:xfrm>
              <a:off x="1966072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9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1" name="Google Shape;121;p19"/>
          <p:cNvGrpSpPr/>
          <p:nvPr/>
        </p:nvGrpSpPr>
        <p:grpSpPr>
          <a:xfrm>
            <a:off x="284959" y="1318143"/>
            <a:ext cx="2604522" cy="2460300"/>
            <a:chOff x="284959" y="1318143"/>
            <a:chExt cx="2604522" cy="2460300"/>
          </a:xfrm>
        </p:grpSpPr>
        <p:sp>
          <p:nvSpPr>
            <p:cNvPr id="122" name="Google Shape;122;p19"/>
            <p:cNvSpPr/>
            <p:nvPr/>
          </p:nvSpPr>
          <p:spPr>
            <a:xfrm rot="2700000">
              <a:off x="1270309" y="1053398"/>
              <a:ext cx="489601" cy="2989789"/>
            </a:xfrm>
            <a:prstGeom prst="roundRect">
              <a:avLst>
                <a:gd fmla="val 50000" name="adj"/>
              </a:avLst>
            </a:prstGeom>
            <a:solidFill>
              <a:srgbClr val="8020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9"/>
            <p:cNvSpPr/>
            <p:nvPr/>
          </p:nvSpPr>
          <p:spPr>
            <a:xfrm>
              <a:off x="472955" y="3255512"/>
              <a:ext cx="326100" cy="326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900">
                  <a:solidFill>
                    <a:srgbClr val="802017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900">
                <a:solidFill>
                  <a:srgbClr val="80201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4" name="Google Shape;124;p19"/>
            <p:cNvSpPr txBox="1"/>
            <p:nvPr/>
          </p:nvSpPr>
          <p:spPr>
            <a:xfrm rot="-2700000">
              <a:off x="414317" y="2300549"/>
              <a:ext cx="2368666" cy="34280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Plot</a:t>
              </a:r>
              <a:endParaRPr b="1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5" name="Google Shape;125;p19"/>
            <p:cNvSpPr txBox="1"/>
            <p:nvPr/>
          </p:nvSpPr>
          <p:spPr>
            <a:xfrm rot="-2700000">
              <a:off x="818801" y="2571061"/>
              <a:ext cx="2242660" cy="4425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latin typeface="Roboto"/>
                  <a:ea typeface="Roboto"/>
                  <a:cs typeface="Roboto"/>
                  <a:sym typeface="Roboto"/>
                </a:rPr>
                <a:t>Imagine… Sunshine, hot weather, children running around happily and we are running a pet adoption event in the local park.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Narrative Structure</a:t>
            </a:r>
            <a:endParaRPr/>
          </a:p>
        </p:txBody>
      </p:sp>
      <p:sp>
        <p:nvSpPr>
          <p:cNvPr id="131" name="Google Shape;13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Spoken or written words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Tell the story in an order that makes sense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Gets people to pay attention</a:t>
            </a:r>
            <a:endParaRPr/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1525" y="1861625"/>
            <a:ext cx="5884151" cy="3032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Narrative Flow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-the path that you take your audience</a:t>
            </a:r>
            <a:endParaRPr/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33275"/>
            <a:ext cx="8839202" cy="349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